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7" r:id="rId4"/>
    <p:sldId id="284" r:id="rId5"/>
    <p:sldId id="257" r:id="rId6"/>
    <p:sldId id="258" r:id="rId7"/>
    <p:sldId id="259" r:id="rId8"/>
    <p:sldId id="270" r:id="rId9"/>
    <p:sldId id="264" r:id="rId10"/>
    <p:sldId id="261" r:id="rId11"/>
    <p:sldId id="290" r:id="rId12"/>
    <p:sldId id="271" r:id="rId13"/>
    <p:sldId id="291" r:id="rId14"/>
    <p:sldId id="292" r:id="rId15"/>
    <p:sldId id="288" r:id="rId16"/>
    <p:sldId id="266" r:id="rId17"/>
    <p:sldId id="267" r:id="rId18"/>
    <p:sldId id="268" r:id="rId19"/>
    <p:sldId id="269" r:id="rId20"/>
    <p:sldId id="289" r:id="rId21"/>
    <p:sldId id="262" r:id="rId22"/>
    <p:sldId id="281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39" autoAdjust="0"/>
    <p:restoredTop sz="94660"/>
  </p:normalViewPr>
  <p:slideViewPr>
    <p:cSldViewPr snapToGrid="0">
      <p:cViewPr varScale="1">
        <p:scale>
          <a:sx n="90" d="100"/>
          <a:sy n="90" d="100"/>
        </p:scale>
        <p:origin x="4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7D803-625E-4CFD-8AD1-D90DDB1CF7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B8B1AA-4CC8-4983-B4D9-1CD6BD23F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25F244-13C7-4857-B73D-8EF0592EE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589B-63C1-4108-A34C-1B2099BE64F9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447390-0252-4EFE-B598-1549D9F0A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C968DA-DBF9-47BA-A750-23CF97DAC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13BA-23CD-4FA3-AF09-2ED0651A9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399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E8C98-6D51-46A3-8E81-EA2DE30E3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08638A-EC59-4750-A68D-59C042795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F7C43-9470-4F0E-A36C-04677E9D5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589B-63C1-4108-A34C-1B2099BE64F9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B2C35A-CDBA-4838-971A-D7D80AB6B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89B02B-6980-41A9-8CF8-AD5CE7F8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13BA-23CD-4FA3-AF09-2ED0651A9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147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9AE0B6-0C07-4ADB-94E9-40548BF73C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725439-A3A5-4CA6-A9EA-7441992AB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B0B39D-2D50-4B58-B84D-33441A1D4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589B-63C1-4108-A34C-1B2099BE64F9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ED81F2-B696-4ADB-9F74-9AA93D936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65BB79-8FF2-4AE3-B0A3-DBBB8997A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13BA-23CD-4FA3-AF09-2ED0651A9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342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1166BE-9598-4499-B559-25739FAA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0B6A75-F16F-4BCC-B915-42C4FB5A4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BE36B3-E22D-48D1-A0BE-C741AB29F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589B-63C1-4108-A34C-1B2099BE64F9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E8167-FD3F-4AB3-8D63-2D07EDE91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F7C497-A10C-40C8-A44E-E8056F79E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13BA-23CD-4FA3-AF09-2ED0651A9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15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C52729-31E0-4C98-87FB-0D00051C2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544E15-F0FF-463C-B9F7-A4136EDB0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351075-A4BE-4A03-90A0-C16086105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589B-63C1-4108-A34C-1B2099BE64F9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5D637A-9703-46AF-9834-6B346E14E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CD4BBA-3663-4717-9131-BEA694E5F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13BA-23CD-4FA3-AF09-2ED0651A9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59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CD0496-1A52-400C-BCF2-6D0C90EEA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C38322-62BA-4323-ACC3-1315BA3769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975B72-3F04-4738-ACCB-15800AD637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CC9B6A-ABE7-4B50-A224-FBB011835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589B-63C1-4108-A34C-1B2099BE64F9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9868F4-882E-4B6E-9081-68C1630D5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2B3FD8-4A36-4117-93D3-BD53E84AD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13BA-23CD-4FA3-AF09-2ED0651A9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216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220A0D-88BA-4F95-A9D6-EF8D0D60C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6B4BF7-B5D5-4DB1-88C0-79144F93F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F02BDC-5DB5-46E9-B88C-2398FD1C7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6FB77D5-89C7-4EEF-BB03-1945FF710D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5F6570F-92D6-45BC-942C-C6F96EEC9E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1B4D845-2C58-4FCA-B578-C2BF80A3D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589B-63C1-4108-A34C-1B2099BE64F9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232455E-CF27-49AB-8C25-1D5CB9BA5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DD19855-EA1E-42F9-8E13-BCF6CB483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13BA-23CD-4FA3-AF09-2ED0651A9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231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673C4E-97C0-4D69-8380-86391D84A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2BF947-A780-4B0C-B917-DF633E389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589B-63C1-4108-A34C-1B2099BE64F9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6DB2AD-41C7-4F25-8A21-641B7DC0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BE6C05D-DC6C-4A86-9D1D-5C5EFB43E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13BA-23CD-4FA3-AF09-2ED0651A9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28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14501C0-AB89-45D9-A7F4-6F1507298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589B-63C1-4108-A34C-1B2099BE64F9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F83E420-ACEE-4863-B14D-6C2E974DD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965B6DE-E992-452A-A6E5-CE91EF70E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13BA-23CD-4FA3-AF09-2ED0651A9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44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3A159-CB23-43B0-817C-3B2CBD06E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FB1182-C7D7-43CD-9091-585D78A8A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81DF5F-43C1-4522-A0F9-01C88278D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E1EC11-E63E-402B-91E6-D2661F377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589B-63C1-4108-A34C-1B2099BE64F9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1A80F6-82D2-49E8-9009-F9536E64C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891D26-E741-4429-938E-7817C22A1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13BA-23CD-4FA3-AF09-2ED0651A9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608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AE25A-4B96-4E25-AC89-392E40693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84FE55D-48DA-42AD-9256-0722879BBC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398AAB-A6F1-40B4-87BF-8F95AF92F6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D90E03-01F0-4015-A4F9-A00499C35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589B-63C1-4108-A34C-1B2099BE64F9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727FB9-82DB-4274-A9C0-484E26057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D345DF-2A22-48E0-941E-A4D7BE29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13BA-23CD-4FA3-AF09-2ED0651A9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0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1DA22E-5C2D-429E-9483-1B7318F95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F5A1EB-7BFB-45F3-9EC4-8C075049D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62C14C-B262-4D5A-8315-D2BB009C28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7589B-63C1-4108-A34C-1B2099BE64F9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857720-F1E1-497B-9581-9D10B4FD81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C05052-02B0-44FA-86BF-ACEF1E5EB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513BA-23CD-4FA3-AF09-2ED0651A9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7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B80CC6D-2795-46E6-B6B2-8E504AB47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535" y="672927"/>
            <a:ext cx="4603370" cy="13588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80B387-A463-4D91-8026-31BE528A99D5}"/>
              </a:ext>
            </a:extLst>
          </p:cNvPr>
          <p:cNvSpPr txBox="1"/>
          <p:nvPr/>
        </p:nvSpPr>
        <p:spPr>
          <a:xfrm>
            <a:off x="4143154" y="2760559"/>
            <a:ext cx="401201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Хохлома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FFB2C86-9A56-4FCB-A292-022F20288729}"/>
              </a:ext>
            </a:extLst>
          </p:cNvPr>
          <p:cNvSpPr/>
          <p:nvPr/>
        </p:nvSpPr>
        <p:spPr>
          <a:xfrm>
            <a:off x="1877604" y="122580"/>
            <a:ext cx="843161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МУНИЦИПАЛЬНОЕ БЮДЖЕТНОЕ ДОШКОЛЬНОЕ ОБРАЗОВАТЕЛЬНОЕ УЧРЕЖДЕНИЕ "КОЛЫВАНСКИЙ ДЕТСКИЙ САД "СВЕТЛЯЧОК"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A80132F-7401-4281-B45A-D79F4DFAEFF1}"/>
              </a:ext>
            </a:extLst>
          </p:cNvPr>
          <p:cNvSpPr/>
          <p:nvPr/>
        </p:nvSpPr>
        <p:spPr>
          <a:xfrm>
            <a:off x="7623544" y="5411464"/>
            <a:ext cx="268567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Roboto"/>
              </a:rPr>
              <a:t>Работу выполнила: </a:t>
            </a:r>
          </a:p>
          <a:p>
            <a:pPr algn="r"/>
            <a:r>
              <a:rPr lang="ru-RU" dirty="0">
                <a:latin typeface="Roboto"/>
              </a:rPr>
              <a:t>воспитатель </a:t>
            </a:r>
          </a:p>
          <a:p>
            <a:pPr algn="r"/>
            <a:r>
              <a:rPr lang="ru-RU" b="1" dirty="0">
                <a:latin typeface="Roboto"/>
              </a:rPr>
              <a:t>Блинова Галина Викторовна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A8C501-14C4-45B3-86EA-AE826D6519B4}"/>
              </a:ext>
            </a:extLst>
          </p:cNvPr>
          <p:cNvSpPr txBox="1"/>
          <p:nvPr/>
        </p:nvSpPr>
        <p:spPr>
          <a:xfrm>
            <a:off x="4508205" y="6422065"/>
            <a:ext cx="3232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Колывань 2017</a:t>
            </a:r>
          </a:p>
        </p:txBody>
      </p:sp>
    </p:spTree>
    <p:extLst>
      <p:ext uri="{BB962C8B-B14F-4D97-AF65-F5344CB8AC3E}">
        <p14:creationId xmlns:p14="http://schemas.microsoft.com/office/powerpoint/2010/main" val="117008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8914F1B-3A0E-41C1-8478-A5642BB40908}"/>
              </a:ext>
            </a:extLst>
          </p:cNvPr>
          <p:cNvSpPr/>
          <p:nvPr/>
        </p:nvSpPr>
        <p:spPr>
          <a:xfrm>
            <a:off x="2036064" y="127978"/>
            <a:ext cx="8095488" cy="66418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Цветущие кусты и плоды на Руси считались пожеланием добра и благополучия, поэтому-то их так много в хохломской росписи. Художники не вычерчивают заранее чётких контуров в узорах, а для этого необходимо большое мастерство, точность руки и глаза.</a:t>
            </a:r>
          </a:p>
          <a:p>
            <a:pPr>
              <a:lnSpc>
                <a:spcPct val="80000"/>
              </a:lnSpc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1CC044-2711-4025-9352-90C590B7F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985" y="2246472"/>
            <a:ext cx="4600000" cy="461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86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3A6681-85EA-44BF-B3C2-6E9CB6B07B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0"/>
          <a:stretch/>
        </p:blipFill>
        <p:spPr>
          <a:xfrm>
            <a:off x="2580166" y="125820"/>
            <a:ext cx="7180521" cy="655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04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5C89BE9-D4CD-41ED-B975-866268B58C15}"/>
              </a:ext>
            </a:extLst>
          </p:cNvPr>
          <p:cNvSpPr txBox="1"/>
          <p:nvPr/>
        </p:nvSpPr>
        <p:spPr>
          <a:xfrm>
            <a:off x="1906869" y="117693"/>
            <a:ext cx="8381544" cy="67403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Этапы создания</a:t>
            </a:r>
          </a:p>
          <a:p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0B4D8B-056E-4BBE-893D-4BB3B11C3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504" y="3340608"/>
            <a:ext cx="3396874" cy="339687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B3C769-6165-49E1-8A15-67F4089E4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482" y="1493432"/>
            <a:ext cx="2130292" cy="23836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59C32C-1174-4082-AB14-5CC03579DC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99" y="3845736"/>
            <a:ext cx="2605176" cy="289174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80575C7-65C4-4AF1-939A-430DB1D0FD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0" b="17333"/>
          <a:stretch/>
        </p:blipFill>
        <p:spPr>
          <a:xfrm>
            <a:off x="6738438" y="194062"/>
            <a:ext cx="2773038" cy="2916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FA54A3F-D01B-4ED0-B779-3679EB1DD0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587" y="1554240"/>
            <a:ext cx="2260526" cy="230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62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2B15676-6693-421D-9261-E5E2DE6B5547}"/>
              </a:ext>
            </a:extLst>
          </p:cNvPr>
          <p:cNvSpPr/>
          <p:nvPr/>
        </p:nvSpPr>
        <p:spPr>
          <a:xfrm>
            <a:off x="1931580" y="100229"/>
            <a:ext cx="8249095" cy="65556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ru-RU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Верховая роспись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 велась пластичными мазками на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пролуженной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поверхности посуды, создавая великолепный ажурный рисунок. Классическим примером «верхового» письма может служить 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«травка»</a:t>
            </a:r>
          </a:p>
          <a:p>
            <a:endParaRPr lang="ru-RU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39F412-C2EF-41C5-B8B7-2A244747E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591" y="1350445"/>
            <a:ext cx="3810000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7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24801CD-651C-4004-AB8C-45B802DCEB86}"/>
              </a:ext>
            </a:extLst>
          </p:cNvPr>
          <p:cNvSpPr/>
          <p:nvPr/>
        </p:nvSpPr>
        <p:spPr>
          <a:xfrm>
            <a:off x="1984745" y="149708"/>
            <a:ext cx="8201246" cy="65556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 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«фоновой» 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росписи было характерно применение чёрного или красного фона, тогда как сам рисунок оставался золотым.</a:t>
            </a:r>
          </a:p>
          <a:p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CE3CE0-0100-444C-A85D-693D43F51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95" y="1558888"/>
            <a:ext cx="4420946" cy="458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85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2594" y="-1"/>
            <a:ext cx="8379870" cy="6677247"/>
          </a:xfrm>
          <a:solidFill>
            <a:schemeClr val="bg1"/>
          </a:solidFill>
        </p:spPr>
        <p:txBody>
          <a:bodyPr>
            <a:normAutofit/>
          </a:bodyPr>
          <a:lstStyle/>
          <a:p>
            <a:br>
              <a:rPr lang="ru-RU" altLang="ru-RU" sz="60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br>
              <a:rPr lang="ru-RU" altLang="ru-RU" sz="60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br>
              <a:rPr lang="ru-RU" altLang="ru-RU" sz="60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://michutka.3dn.ru/98/8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153" r="39972" b="26406"/>
          <a:stretch/>
        </p:blipFill>
        <p:spPr bwMode="auto">
          <a:xfrm>
            <a:off x="1892594" y="2982433"/>
            <a:ext cx="8363978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F6D5C7-EA65-4F82-8E97-029F5A247C17}"/>
              </a:ext>
            </a:extLst>
          </p:cNvPr>
          <p:cNvSpPr txBox="1"/>
          <p:nvPr/>
        </p:nvSpPr>
        <p:spPr>
          <a:xfrm>
            <a:off x="2360428" y="414669"/>
            <a:ext cx="3583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Завиток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607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1506ED-5F20-4271-879D-C323B491E06A}"/>
              </a:ext>
            </a:extLst>
          </p:cNvPr>
          <p:cNvSpPr txBox="1"/>
          <p:nvPr/>
        </p:nvSpPr>
        <p:spPr>
          <a:xfrm>
            <a:off x="1924494" y="106325"/>
            <a:ext cx="8367821" cy="16619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Травка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5" descr="imgh1079148">
            <a:extLst>
              <a:ext uri="{FF2B5EF4-FFF2-40B4-BE49-F238E27FC236}">
                <a16:creationId xmlns:a16="http://schemas.microsoft.com/office/drawing/2014/main" id="{1EAC93F1-8A00-4C66-8965-A575CEEBE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8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9434" y="1101873"/>
            <a:ext cx="8452882" cy="5632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125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E7F937-983A-4340-B16A-13E04112EC89}"/>
              </a:ext>
            </a:extLst>
          </p:cNvPr>
          <p:cNvSpPr txBox="1"/>
          <p:nvPr/>
        </p:nvSpPr>
        <p:spPr>
          <a:xfrm>
            <a:off x="2066260" y="127587"/>
            <a:ext cx="8123275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Листочки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" name="Picture 4" descr="94207311_large_Hohlomskaya_rospis0009">
            <a:extLst>
              <a:ext uri="{FF2B5EF4-FFF2-40B4-BE49-F238E27FC236}">
                <a16:creationId xmlns:a16="http://schemas.microsoft.com/office/drawing/2014/main" id="{6659A544-A62F-4A6D-BA36-0748C8A4C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8798" y="1354876"/>
            <a:ext cx="8458200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617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94207313_large_Hohlomskaya_rospis0011">
            <a:extLst>
              <a:ext uri="{FF2B5EF4-FFF2-40B4-BE49-F238E27FC236}">
                <a16:creationId xmlns:a16="http://schemas.microsoft.com/office/drawing/2014/main" id="{97104147-A8D1-4974-8958-0B12C9DD4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lum bright="-14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528"/>
          <a:stretch>
            <a:fillRect/>
          </a:stretch>
        </p:blipFill>
        <p:spPr bwMode="auto">
          <a:xfrm>
            <a:off x="1857352" y="3245792"/>
            <a:ext cx="8525375" cy="353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BB3EFA-F9CB-4739-83B5-4D02CFA5FF45}"/>
              </a:ext>
            </a:extLst>
          </p:cNvPr>
          <p:cNvSpPr txBox="1"/>
          <p:nvPr/>
        </p:nvSpPr>
        <p:spPr>
          <a:xfrm>
            <a:off x="1873268" y="124925"/>
            <a:ext cx="8458166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Ягодки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" name="Picture 2" descr="94207313_large_Hohlomskaya_rospis0011">
            <a:extLst>
              <a:ext uri="{FF2B5EF4-FFF2-40B4-BE49-F238E27FC236}">
                <a16:creationId xmlns:a16="http://schemas.microsoft.com/office/drawing/2014/main" id="{7158C5DB-C430-4C8C-8010-1C1C60396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2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80" b="69075"/>
          <a:stretch>
            <a:fillRect/>
          </a:stretch>
        </p:blipFill>
        <p:spPr bwMode="auto">
          <a:xfrm>
            <a:off x="1873268" y="1436042"/>
            <a:ext cx="8525374" cy="194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48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ib.znate.ru/pars_docs/refs/58/57512/57512_html_11129052.jpg">
            <a:extLst>
              <a:ext uri="{FF2B5EF4-FFF2-40B4-BE49-F238E27FC236}">
                <a16:creationId xmlns:a16="http://schemas.microsoft.com/office/drawing/2014/main" id="{3A6470E4-3A06-4C76-9949-8D1C539C1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0821" y="0"/>
            <a:ext cx="91303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147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7AB54A4-C059-4FAA-B2CE-413DDA3F19CE}"/>
              </a:ext>
            </a:extLst>
          </p:cNvPr>
          <p:cNvSpPr/>
          <p:nvPr/>
        </p:nvSpPr>
        <p:spPr>
          <a:xfrm>
            <a:off x="2016641" y="159488"/>
            <a:ext cx="8222512" cy="649408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Актуальность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450850" algn="just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0850"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На современном этапе развития российской государственности встает важный вопрос о воспитании в детях патриотизма, привитии юным гражданам любви к своей Родине. Это не будет возможным без знания и принятия целостного культурного наследия, создававшегося и сохранявшегося веками нашими предками. Именно по этому нужно привлекать внимание общества к вопросам развития культуры, сохранения культурно-исторического наследия и роли российской культуры во всем мире.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450850" algn="just"/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0850" algn="just"/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0850" algn="just"/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0850" algn="just"/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0850" algn="just"/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0850" algn="just"/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0850" algn="just"/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0850" algn="just"/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0850" algn="just"/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0850" algn="just"/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0850" algn="just"/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0850" algn="just"/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0850" algn="just"/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0850" algn="just"/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0850" algn="just"/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0850" algn="just"/>
            <a:endParaRPr lang="ru-RU" sz="1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indent="450850" algn="just"/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3A4DED-B11E-49C5-B718-96C246284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604" y="2955851"/>
            <a:ext cx="4285891" cy="36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20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rushkolnik.ru/tw_files2/urls_3/891/d-890792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7529" y="0"/>
            <a:ext cx="8520881" cy="67304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034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9D92EDE-CF8F-4429-93E0-F0958ABFBD91}"/>
              </a:ext>
            </a:extLst>
          </p:cNvPr>
          <p:cNvSpPr/>
          <p:nvPr/>
        </p:nvSpPr>
        <p:spPr>
          <a:xfrm>
            <a:off x="1999488" y="519190"/>
            <a:ext cx="4072128" cy="44012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Ветка плавно изогнулась</a:t>
            </a:r>
            <a:b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И колечком завернулась.</a:t>
            </a:r>
            <a:b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Рядом с листиком трехпалым</a:t>
            </a:r>
            <a:b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Земляника цветом алым.</a:t>
            </a:r>
          </a:p>
          <a:p>
            <a:pPr>
              <a:defRPr/>
            </a:pPr>
            <a: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Засияла, поднялась,</a:t>
            </a:r>
            <a:b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Сладким соком налилась.</a:t>
            </a:r>
            <a:b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А трава, как бахрома,</a:t>
            </a:r>
            <a:b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Золотая хохлома!</a:t>
            </a:r>
          </a:p>
          <a:p>
            <a:pPr>
              <a:defRPr/>
            </a:pPr>
            <a:endParaRPr lang="ru-RU" sz="28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F461EC-DC77-42D4-B6CF-420F19BB5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616" y="2504349"/>
            <a:ext cx="4122420" cy="414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33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C0D572-140B-40D7-B57C-1628894A6AC8}"/>
              </a:ext>
            </a:extLst>
          </p:cNvPr>
          <p:cNvSpPr txBox="1"/>
          <p:nvPr/>
        </p:nvSpPr>
        <p:spPr>
          <a:xfrm>
            <a:off x="1871330" y="159489"/>
            <a:ext cx="8389087" cy="64940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Спасибо за внимание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2F5CC3-DC16-4A71-80FB-6CC332B0D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745" y="2687883"/>
            <a:ext cx="4422037" cy="375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02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2C2F4E3-5993-4027-BDD1-278B1BB2C816}"/>
              </a:ext>
            </a:extLst>
          </p:cNvPr>
          <p:cNvSpPr/>
          <p:nvPr/>
        </p:nvSpPr>
        <p:spPr>
          <a:xfrm>
            <a:off x="2037906" y="126786"/>
            <a:ext cx="8105554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50850" algn="just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0850"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Народные художественные промыслы (в частности хохлома) представляют собой широкий спектр изделий, изготовленных при помощи простых подручных материалов, и несложных инструментов. Они являются одной из исходных точек развития культуры, так как тесно связаны с музыкой и эпосом. Открывая для детей мир художественных промыслов, мы не только знакомим их с различными материалами, техниками выполнения узоров, но и с традициями и культурой нашей страны.</a:t>
            </a:r>
          </a:p>
          <a:p>
            <a:pPr indent="450850" algn="just"/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0850" algn="just"/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0850" algn="just"/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0850" algn="just"/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7D7C45-A941-4498-B6BC-BDF29B346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359" y="3110853"/>
            <a:ext cx="5677786" cy="3559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5672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BE7B589-FCC8-46A1-B24C-C7E9D9EB45B4}"/>
              </a:ext>
            </a:extLst>
          </p:cNvPr>
          <p:cNvSpPr/>
          <p:nvPr/>
        </p:nvSpPr>
        <p:spPr>
          <a:xfrm>
            <a:off x="1864242" y="23689"/>
            <a:ext cx="8431618" cy="12618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народным изобразительно-прикладным искусством «Хохлома»</a:t>
            </a:r>
          </a:p>
          <a:p>
            <a:pPr algn="just"/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9899316-8047-4353-99A0-CD00771A9DC0}"/>
              </a:ext>
            </a:extLst>
          </p:cNvPr>
          <p:cNvSpPr/>
          <p:nvPr/>
        </p:nvSpPr>
        <p:spPr>
          <a:xfrm>
            <a:off x="1881963" y="947019"/>
            <a:ext cx="8431618" cy="3170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Задачи: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539750" indent="5715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Познакомиться с хохломской росписью, ее историей;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539750" indent="5715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Развивать умение выделять характерные элементы росписи:  ягоды, цветы, завиток, травка, листики;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539750" indent="5715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Закрепить знания о народных промыслах;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539750" indent="5715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Развивать умение  самостоятельно выбирать колорит росписи, в зависимости от основного тона, развивать чувство цвета, творчество, фантазию;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539750" indent="5715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Воспитывать интерес к русскому декоративно – прикладному искусству;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C989055-4D4A-4AA2-AC2F-E532D662172A}"/>
              </a:ext>
            </a:extLst>
          </p:cNvPr>
          <p:cNvSpPr/>
          <p:nvPr/>
        </p:nvSpPr>
        <p:spPr>
          <a:xfrm>
            <a:off x="1974111" y="4117118"/>
            <a:ext cx="8211880" cy="11387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Ожидаемые результаты: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4508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Повышение интереса к народным промыслам, культуре;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4508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Положительный эмоциональный настрой.</a:t>
            </a:r>
          </a:p>
          <a:p>
            <a:pPr indent="450850" algn="just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00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1E0AF7-8FC2-487D-9ED8-C3C743155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565" y="85344"/>
            <a:ext cx="6089661" cy="46207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BEB57B-1DB2-4DED-A7E9-86D70FE37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450" y="1816609"/>
            <a:ext cx="3573782" cy="50413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931775-BA07-401F-B5C8-4E726041BD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648" y="4735857"/>
            <a:ext cx="2023359" cy="20923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847B4D-D4A3-447C-8305-D428EEC7F4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304" y="5308945"/>
            <a:ext cx="1365504" cy="134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813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D5B6D9-070F-4BCC-ACE0-693652FE49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8" b="20348"/>
          <a:stretch/>
        </p:blipFill>
        <p:spPr>
          <a:xfrm>
            <a:off x="1878216" y="2828544"/>
            <a:ext cx="5782056" cy="38770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74F0F5-B458-44A9-A6EE-AFED3480FF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4" r="13160"/>
          <a:stretch/>
        </p:blipFill>
        <p:spPr>
          <a:xfrm>
            <a:off x="1878216" y="0"/>
            <a:ext cx="2145792" cy="29833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1050AE8-29A2-4413-A553-363A34D50B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453" y="3762890"/>
            <a:ext cx="3000375" cy="30003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A4E6DBA-6B9C-4F7F-968B-8E90EDDDF8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"/>
          <a:stretch/>
        </p:blipFill>
        <p:spPr>
          <a:xfrm>
            <a:off x="4024008" y="0"/>
            <a:ext cx="6410820" cy="376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08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90D5FB0-29F1-49C9-97A3-2100DD04EBF5}"/>
              </a:ext>
            </a:extLst>
          </p:cNvPr>
          <p:cNvSpPr/>
          <p:nvPr/>
        </p:nvSpPr>
        <p:spPr>
          <a:xfrm>
            <a:off x="2060448" y="520262"/>
            <a:ext cx="8156448" cy="27515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Хохломская роспись, русский народный художественный промысел; возник в 17 в. 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происходит от села Хохлома. Декоративная роспись на деревянных изделиях (посуда, мебель) 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отличается тонким растительным узором, выполненным красным и черным (реже зеленым) тонами и золотом по золотистому фону.</a:t>
            </a:r>
          </a:p>
          <a:p>
            <a:pPr>
              <a:lnSpc>
                <a:spcPct val="90000"/>
              </a:lnSpc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FCF751-5DC4-476A-A862-DB3148B34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624" y="3072384"/>
            <a:ext cx="4547616" cy="3678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392EAF-04D1-47FD-9F85-B5825631A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448" y="3072384"/>
            <a:ext cx="2793965" cy="3678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5997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9EB3618-CA05-4958-A353-C777E46D4660}"/>
              </a:ext>
            </a:extLst>
          </p:cNvPr>
          <p:cNvSpPr/>
          <p:nvPr/>
        </p:nvSpPr>
        <p:spPr>
          <a:xfrm>
            <a:off x="1977654" y="117065"/>
            <a:ext cx="8208337" cy="66418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цвет считался праздничным и не мог встречаться в повседневной жизни часто. Да и золотистая роспись была дорогим украшением – не каждая невеста могла похвастать таким приданым, и не в каждой семье можно было встретить расписную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хохломску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ложку. </a:t>
            </a:r>
          </a:p>
          <a:p>
            <a:pPr>
              <a:lnSpc>
                <a:spcPct val="80000"/>
              </a:lnSpc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A3DF98-2807-448F-B8F9-1101742EF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969" y="2687084"/>
            <a:ext cx="5841705" cy="3894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7417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4127" y="4883418"/>
            <a:ext cx="3415461" cy="100701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Травный орнамент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17776" y="614066"/>
            <a:ext cx="3765422" cy="631825"/>
          </a:xfrm>
          <a:solidFill>
            <a:schemeClr val="bg1"/>
          </a:solidFill>
          <a:ln>
            <a:headEnd/>
            <a:tailEnd/>
          </a:ln>
        </p:spPr>
        <p:txBody>
          <a:bodyPr>
            <a:noAutofit/>
          </a:bodyPr>
          <a:lstStyle/>
          <a:p>
            <a:pPr marL="63500"/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Яркие цвета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783198" y="542904"/>
            <a:ext cx="4022725" cy="731837"/>
          </a:xfrm>
          <a:solidFill>
            <a:schemeClr val="bg1"/>
          </a:solidFill>
          <a:ln>
            <a:headEnd/>
            <a:tailEnd/>
          </a:ln>
        </p:spPr>
        <p:txBody>
          <a:bodyPr>
            <a:normAutofit/>
          </a:bodyPr>
          <a:lstStyle/>
          <a:p>
            <a:pPr marL="63500"/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узора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338283" y="1472633"/>
            <a:ext cx="3000533" cy="3084513"/>
          </a:xfrm>
          <a:solidFill>
            <a:schemeClr val="bg1"/>
          </a:solidFill>
          <a:ln>
            <a:headEnd/>
            <a:tailEnd/>
          </a:ln>
        </p:spPr>
        <p:txBody>
          <a:bodyPr>
            <a:normAutofit/>
          </a:bodyPr>
          <a:lstStyle/>
          <a:p>
            <a:pPr marL="392113" indent="-273050">
              <a:buNone/>
            </a:pP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«травка»</a:t>
            </a:r>
          </a:p>
          <a:p>
            <a:pPr marL="392113" indent="-273050">
              <a:buNone/>
            </a:pP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«ромашки»</a:t>
            </a:r>
          </a:p>
          <a:p>
            <a:pPr marL="392113" indent="-273050">
              <a:buNone/>
            </a:pP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«ягодки»</a:t>
            </a:r>
          </a:p>
          <a:p>
            <a:pPr marL="392113" indent="-273050">
              <a:buNone/>
            </a:pP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«листочки»</a:t>
            </a:r>
          </a:p>
        </p:txBody>
      </p:sp>
      <p:sp>
        <p:nvSpPr>
          <p:cNvPr id="7" name="Овал 6"/>
          <p:cNvSpPr/>
          <p:nvPr/>
        </p:nvSpPr>
        <p:spPr>
          <a:xfrm>
            <a:off x="1904811" y="1348551"/>
            <a:ext cx="761047" cy="7042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903858" y="2705229"/>
            <a:ext cx="762000" cy="72732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929195" y="3963670"/>
            <a:ext cx="736663" cy="73691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15369" name="Picture 3" descr="C:\Documents and Settings\Антон\Мои документы\Наталья\2007-02 (фев) хохлома\сканирование0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5858" y="1308009"/>
            <a:ext cx="4706984" cy="3416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D6473D-5842-411A-B59F-6CEE978D6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588" y="4209803"/>
            <a:ext cx="3636335" cy="2527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716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6" grpId="0" build="p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300</Words>
  <Application>Microsoft Office PowerPoint</Application>
  <PresentationFormat>Широкоэкранный</PresentationFormat>
  <Paragraphs>130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Monotype Corsiva</vt:lpstr>
      <vt:lpstr>Roboto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Травный орнамент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Блинова</dc:creator>
  <cp:lastModifiedBy>Юлия Блинова</cp:lastModifiedBy>
  <cp:revision>29</cp:revision>
  <dcterms:created xsi:type="dcterms:W3CDTF">2017-04-24T13:58:29Z</dcterms:created>
  <dcterms:modified xsi:type="dcterms:W3CDTF">2017-04-25T16:18:29Z</dcterms:modified>
</cp:coreProperties>
</file>